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4F1D"/>
    <a:srgbClr val="B1371F"/>
    <a:srgbClr val="458B04"/>
    <a:srgbClr val="000000"/>
    <a:srgbClr val="BF0000"/>
    <a:srgbClr val="042444"/>
    <a:srgbClr val="200033"/>
    <a:srgbClr val="05C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2288"/>
        <p:guide pos="28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-6351" y="1413933"/>
            <a:ext cx="9162288" cy="948268"/>
          </a:xfrm>
          <a:solidFill>
            <a:schemeClr val="accent2"/>
          </a:solidFill>
        </p:spPr>
        <p:txBody>
          <a:bodyPr vert="horz" lIns="457200" tIns="0" rIns="457200" bIns="0" anchor="ctr" anchorCtr="0">
            <a:noAutofit/>
          </a:bodyPr>
          <a:lstStyle>
            <a:lvl1pPr marL="0" indent="0" algn="l">
              <a:lnSpc>
                <a:spcPts val="5160"/>
              </a:lnSpc>
              <a:spcBef>
                <a:spcPts val="0"/>
              </a:spcBef>
              <a:buNone/>
              <a:defRPr sz="4400" kern="1200" spc="-50" baseline="0">
                <a:solidFill>
                  <a:schemeClr val="bg1"/>
                </a:solidFill>
                <a:latin typeface="Century Schoolbook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-6351" y="2362178"/>
            <a:ext cx="9162288" cy="604838"/>
          </a:xfrm>
          <a:solidFill>
            <a:schemeClr val="accent6">
              <a:alpha val="70000"/>
            </a:schemeClr>
          </a:solidFill>
        </p:spPr>
        <p:txBody>
          <a:bodyPr lIns="457200" tIns="0" rIns="457200" bIns="45720" anchor="ctr" anchorCtr="0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8000"/>
              <a:buFont typeface="Wingdings" charset="2"/>
              <a:buNone/>
              <a:tabLst/>
              <a:defRPr sz="2000" cap="all" spc="100" baseline="0">
                <a:solidFill>
                  <a:srgbClr val="D04F1D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8000"/>
              <a:buFont typeface="Wingdings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</a:p>
        </p:txBody>
      </p:sp>
      <p:pic>
        <p:nvPicPr>
          <p:cNvPr id="5" name="Picture 4" descr="AFT logo 14 CMY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11849" y="605990"/>
            <a:ext cx="2759131" cy="50144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296"/>
            <a:ext cx="8229600" cy="939341"/>
          </a:xfrm>
        </p:spPr>
        <p:txBody>
          <a:bodyPr lIns="0" tIns="0" rIns="0" bIns="0" anchor="ctr" anchorCtr="0">
            <a:no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481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AFT logo 14 CMY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5085" y="6180409"/>
            <a:ext cx="2262632" cy="4112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4573" y="0"/>
            <a:ext cx="9153144" cy="182880"/>
          </a:xfrm>
          <a:prstGeom prst="rect">
            <a:avLst/>
          </a:prstGeom>
          <a:solidFill>
            <a:srgbClr val="415B9B"/>
          </a:soli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4573" y="189230"/>
            <a:ext cx="9153144" cy="66624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296"/>
            <a:ext cx="8229600" cy="939341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48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AFT logo 14 CMY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5085" y="6180409"/>
            <a:ext cx="2262632" cy="4112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296"/>
            <a:ext cx="8229600" cy="939341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48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52400"/>
            <a:ext cx="9144000" cy="6705600"/>
          </a:xfrm>
          <a:prstGeom prst="rect">
            <a:avLst/>
          </a:prstGeom>
          <a:noFill/>
          <a:ln w="12700" cmpd="sng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  <p:pic>
        <p:nvPicPr>
          <p:cNvPr id="7" name="Picture 6" descr="AFT logo 14 CMY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5085" y="6180409"/>
            <a:ext cx="2262632" cy="4112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184150"/>
            <a:ext cx="9144000" cy="3878263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710" y="5540853"/>
            <a:ext cx="7744581" cy="536098"/>
          </a:xfrm>
        </p:spPr>
        <p:txBody>
          <a:bodyPr lIns="0" tIns="0" rIns="0" bIns="0" anchor="t" anchorCtr="0">
            <a:noAutofit/>
          </a:bodyPr>
          <a:lstStyle>
            <a:lvl1pPr algn="ctr">
              <a:lnSpc>
                <a:spcPts val="4800"/>
              </a:lnSpc>
              <a:defRPr sz="2100" spc="-100" baseline="0">
                <a:solidFill>
                  <a:schemeClr val="tx1"/>
                </a:solidFill>
                <a:latin typeface="Century Schoolbook"/>
                <a:cs typeface="Arial (Headings)"/>
              </a:defRPr>
            </a:lvl1pPr>
          </a:lstStyle>
          <a:p>
            <a:r>
              <a:rPr lang="en-US" dirty="0" err="1" smtClean="0"/>
              <a:t>www.farmland.org</a:t>
            </a:r>
            <a:endParaRPr lang="en-US" dirty="0"/>
          </a:p>
        </p:txBody>
      </p:sp>
      <p:pic>
        <p:nvPicPr>
          <p:cNvPr id="6" name="Picture 5" descr="AFT logo 14 CMYK tagline.png"/>
          <p:cNvPicPr>
            <a:picLocks noChangeAspect="1"/>
          </p:cNvPicPr>
          <p:nvPr userDrawn="1"/>
        </p:nvPicPr>
        <p:blipFill>
          <a:blip r:embed="rId2"/>
          <a:srcRect b="17642"/>
          <a:stretch>
            <a:fillRect/>
          </a:stretch>
        </p:blipFill>
        <p:spPr>
          <a:xfrm>
            <a:off x="2572250" y="4871042"/>
            <a:ext cx="3999500" cy="824908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34163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  <a:latin typeface="Century"/>
                <a:cs typeface="Century"/>
              </a:rPr>
              <a:t>Saving the Land that Sustains Us</a:t>
            </a:r>
            <a:endParaRPr lang="en-US" sz="3600" dirty="0">
              <a:solidFill>
                <a:schemeClr val="bg2"/>
              </a:solidFill>
              <a:latin typeface="Century"/>
              <a:cs typeface="Century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5488"/>
            <a:ext cx="8229600" cy="941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0"/>
            <a:ext cx="9153144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4800" kern="1200" spc="-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1"/>
        </a:buClr>
        <a:buSzPct val="88000"/>
        <a:buFont typeface="Wingdings" charset="2"/>
        <a:buChar char="§"/>
        <a:defRPr sz="3200" kern="1200" spc="-50">
          <a:solidFill>
            <a:srgbClr val="3C3D3C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/>
        </a:buClr>
        <a:buSzPct val="99000"/>
        <a:buFont typeface="Arial"/>
        <a:buChar char="•"/>
        <a:defRPr sz="2800" kern="1200" spc="-50">
          <a:solidFill>
            <a:srgbClr val="3C3D3C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1"/>
        </a:buClr>
        <a:buSzPct val="44000"/>
        <a:buFont typeface="Wingdings" charset="2"/>
        <a:buChar char="u"/>
        <a:defRPr sz="2400" kern="1200" spc="-50">
          <a:solidFill>
            <a:srgbClr val="3C3D3C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/>
        </a:buClr>
        <a:buSzPct val="76000"/>
        <a:buFont typeface="Courier New"/>
        <a:buChar char="o"/>
        <a:defRPr sz="2000" kern="1200" spc="-50">
          <a:solidFill>
            <a:srgbClr val="3C3D3C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/>
        </a:buClr>
        <a:buSzPct val="44000"/>
        <a:buFont typeface="Wingdings" charset="2"/>
        <a:buChar char=""/>
        <a:defRPr sz="2000" kern="1200" spc="-50">
          <a:solidFill>
            <a:srgbClr val="3C3D3C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553" y="4953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3C3D3C"/>
                </a:solidFill>
              </a:rPr>
              <a:t>Beginning farmers come in all ages.</a:t>
            </a:r>
            <a:br>
              <a:rPr lang="en-US" sz="2800" b="1" dirty="0" smtClean="0">
                <a:solidFill>
                  <a:srgbClr val="3C3D3C"/>
                </a:solidFill>
              </a:rPr>
            </a:br>
            <a:r>
              <a:rPr lang="en-US" sz="2800" dirty="0" smtClean="0">
                <a:solidFill>
                  <a:srgbClr val="3C3D3C"/>
                </a:solidFill>
              </a:rPr>
              <a:t>Sixty-two percent are 45 and older. </a:t>
            </a:r>
            <a:endParaRPr lang="en-US" sz="2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009" y="1879196"/>
            <a:ext cx="3960231" cy="3960231"/>
          </a:xfrm>
        </p:spPr>
      </p:pic>
      <p:sp>
        <p:nvSpPr>
          <p:cNvPr id="4" name="Rectangle 3"/>
          <p:cNvSpPr/>
          <p:nvPr/>
        </p:nvSpPr>
        <p:spPr>
          <a:xfrm>
            <a:off x="321416" y="5883581"/>
            <a:ext cx="7908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dirty="0" smtClean="0">
                <a:solidFill>
                  <a:srgbClr val="377103"/>
                </a:solidFill>
                <a:latin typeface="Calibri" panose="020F0502020204030204" pitchFamily="34" charset="0"/>
              </a:rPr>
              <a:t>Source: U.S. Department of Agriculture, National Agricultural Statistics Service, </a:t>
            </a:r>
            <a:r>
              <a:rPr lang="en-US" sz="1000" i="1" dirty="0" smtClean="0">
                <a:solidFill>
                  <a:srgbClr val="377103"/>
                </a:solidFill>
                <a:latin typeface="Calibri" panose="020F0502020204030204" pitchFamily="34" charset="0"/>
              </a:rPr>
              <a:t>2012 Census of Agriculture</a:t>
            </a:r>
            <a:r>
              <a:rPr lang="en-US" sz="1000" dirty="0" smtClean="0">
                <a:solidFill>
                  <a:srgbClr val="377103"/>
                </a:solidFill>
                <a:latin typeface="Calibri" panose="020F0502020204030204" pitchFamily="34" charset="0"/>
              </a:rPr>
              <a:t>. </a:t>
            </a:r>
            <a:r>
              <a:rPr lang="en-US" sz="1000" dirty="0">
                <a:solidFill>
                  <a:srgbClr val="377103"/>
                </a:solidFill>
                <a:latin typeface="Calibri" panose="020F0502020204030204" pitchFamily="34" charset="0"/>
              </a:rPr>
              <a:t>Compiled by the Farmland Information Center – www.farmlandinfo.org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548A3A"/>
      </a:dk1>
      <a:lt1>
        <a:srgbClr val="F5EACC"/>
      </a:lt1>
      <a:dk2>
        <a:srgbClr val="3C3D3C"/>
      </a:dk2>
      <a:lt2>
        <a:srgbClr val="FFFFFF"/>
      </a:lt2>
      <a:accent1>
        <a:srgbClr val="548A3A"/>
      </a:accent1>
      <a:accent2>
        <a:srgbClr val="415B9B"/>
      </a:accent2>
      <a:accent3>
        <a:srgbClr val="EA9F24"/>
      </a:accent3>
      <a:accent4>
        <a:srgbClr val="D04F1D"/>
      </a:accent4>
      <a:accent5>
        <a:srgbClr val="F5EACC"/>
      </a:accent5>
      <a:accent6>
        <a:srgbClr val="DEDFE0"/>
      </a:accent6>
      <a:hlink>
        <a:srgbClr val="85B44E"/>
      </a:hlink>
      <a:folHlink>
        <a:srgbClr val="4F84B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</TotalTime>
  <Words>33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(Headings)</vt:lpstr>
      <vt:lpstr>Calibri</vt:lpstr>
      <vt:lpstr>Century</vt:lpstr>
      <vt:lpstr>Century Schoolbook</vt:lpstr>
      <vt:lpstr>Courier New</vt:lpstr>
      <vt:lpstr>Wingdings</vt:lpstr>
      <vt:lpstr>Office Theme</vt:lpstr>
      <vt:lpstr>PowerPoint Presentation</vt:lpstr>
    </vt:vector>
  </TitlesOfParts>
  <Company>Cutting Edge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 Burgess</dc:creator>
  <cp:lastModifiedBy>dmittasch</cp:lastModifiedBy>
  <cp:revision>81</cp:revision>
  <cp:lastPrinted>2014-12-12T16:49:58Z</cp:lastPrinted>
  <dcterms:created xsi:type="dcterms:W3CDTF">2014-12-12T15:35:20Z</dcterms:created>
  <dcterms:modified xsi:type="dcterms:W3CDTF">2015-12-07T18:11:55Z</dcterms:modified>
</cp:coreProperties>
</file>